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332" r:id="rId2"/>
    <p:sldId id="348" r:id="rId3"/>
    <p:sldId id="349" r:id="rId4"/>
    <p:sldId id="293" r:id="rId5"/>
    <p:sldId id="314" r:id="rId6"/>
    <p:sldId id="357" r:id="rId7"/>
    <p:sldId id="358" r:id="rId8"/>
    <p:sldId id="260" r:id="rId9"/>
    <p:sldId id="350" r:id="rId10"/>
    <p:sldId id="351" r:id="rId11"/>
    <p:sldId id="352" r:id="rId12"/>
    <p:sldId id="353" r:id="rId13"/>
    <p:sldId id="354" r:id="rId14"/>
    <p:sldId id="355" r:id="rId15"/>
    <p:sldId id="359" r:id="rId16"/>
    <p:sldId id="360" r:id="rId17"/>
    <p:sldId id="356" r:id="rId1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0" autoAdjust="0"/>
  </p:normalViewPr>
  <p:slideViewPr>
    <p:cSldViewPr snapToGrid="0">
      <p:cViewPr>
        <p:scale>
          <a:sx n="101" d="100"/>
          <a:sy n="101" d="100"/>
        </p:scale>
        <p:origin x="922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AU" sz="1100" b="1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</a:t>
            </a:r>
            <a:r>
              <a:rPr lang="en-AU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 small section of DNA</a:t>
            </a:r>
            <a:r>
              <a:rPr lang="en-AU" sz="1100" b="0" i="0" u="none" strike="noStrike" cap="none" baseline="3000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AU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that contains the instructions for a specific molecule, usually a protein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3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89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822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7432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141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83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49" r:id="rId5"/>
    <p:sldLayoutId id="2147483653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watch?v=f-ldPgEfAH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95;p14">
            <a:extLst>
              <a:ext uri="{FF2B5EF4-FFF2-40B4-BE49-F238E27FC236}">
                <a16:creationId xmlns:a16="http://schemas.microsoft.com/office/drawing/2014/main" id="{586E2318-5473-F044-8CF6-3131AC0DA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314231"/>
              </p:ext>
            </p:extLst>
          </p:nvPr>
        </p:nvGraphicFramePr>
        <p:xfrm>
          <a:off x="6827802" y="333957"/>
          <a:ext cx="2134475" cy="1270786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CFU</a:t>
                      </a:r>
                      <a:endParaRPr sz="1400" u="none" strike="noStrike" cap="none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78;p12">
            <a:extLst>
              <a:ext uri="{FF2B5EF4-FFF2-40B4-BE49-F238E27FC236}">
                <a16:creationId xmlns:a16="http://schemas.microsoft.com/office/drawing/2014/main" id="{0AC21EE6-6A42-3B4E-96FD-6335373F4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09706"/>
              </p:ext>
            </p:extLst>
          </p:nvPr>
        </p:nvGraphicFramePr>
        <p:xfrm>
          <a:off x="6827802" y="1706603"/>
          <a:ext cx="2134475" cy="9600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latin typeface="Century Gothic" panose="020B0502020202020204" pitchFamily="34" charset="0"/>
                        </a:rPr>
                        <a:t>Scaffolding for students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E7E44A34-2CE7-3E4A-A36C-BB694BEEF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64664"/>
              </p:ext>
            </p:extLst>
          </p:nvPr>
        </p:nvGraphicFramePr>
        <p:xfrm>
          <a:off x="6827802" y="2843000"/>
          <a:ext cx="2134475" cy="112138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Allow students to make the connection</a:t>
                      </a:r>
                      <a:endParaRPr sz="1100" u="none" strike="noStrike" cap="none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34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C2625-356F-4A15-95CB-963B881BEB9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3000" b="1" dirty="0"/>
              <a:t>Stage 1: Interphase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8506A-6BF7-4968-8F0B-83E13C6B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91" y="1885375"/>
            <a:ext cx="1590675" cy="200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431E6-9DC3-4207-9DC0-41AD98019E45}"/>
              </a:ext>
            </a:extLst>
          </p:cNvPr>
          <p:cNvSpPr txBox="1"/>
          <p:nvPr/>
        </p:nvSpPr>
        <p:spPr>
          <a:xfrm>
            <a:off x="7136982" y="134237"/>
            <a:ext cx="34180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/>
              <a:t>I</a:t>
            </a:r>
          </a:p>
          <a:p>
            <a:r>
              <a:rPr lang="en-AU" sz="3000" b="1" dirty="0"/>
              <a:t>P</a:t>
            </a:r>
            <a:r>
              <a:rPr lang="en-AU" sz="3000" dirty="0"/>
              <a:t>layed</a:t>
            </a:r>
            <a:endParaRPr lang="en-AU" sz="3000" b="1" dirty="0"/>
          </a:p>
          <a:p>
            <a:r>
              <a:rPr lang="en-AU" sz="3000" b="1" dirty="0"/>
              <a:t>M</a:t>
            </a:r>
            <a:r>
              <a:rPr lang="en-AU" sz="3000" dirty="0"/>
              <a:t>inecraft</a:t>
            </a:r>
            <a:endParaRPr lang="en-AU" sz="3000" b="1" dirty="0"/>
          </a:p>
          <a:p>
            <a:r>
              <a:rPr lang="en-AU" sz="3000" b="1" dirty="0"/>
              <a:t>A</a:t>
            </a:r>
            <a:r>
              <a:rPr lang="en-AU" sz="3000" dirty="0"/>
              <a:t>nd</a:t>
            </a:r>
            <a:endParaRPr lang="en-AU" sz="3000" b="1" dirty="0"/>
          </a:p>
          <a:p>
            <a:r>
              <a:rPr lang="en-AU" sz="3000" b="1" dirty="0" err="1"/>
              <a:t>T</a:t>
            </a:r>
            <a:r>
              <a:rPr lang="en-AU" sz="3000" dirty="0" err="1"/>
              <a:t>ik</a:t>
            </a:r>
            <a:r>
              <a:rPr lang="en-AU" sz="3000" dirty="0"/>
              <a:t> </a:t>
            </a:r>
            <a:r>
              <a:rPr lang="en-AU" sz="3000" dirty="0" err="1"/>
              <a:t>tok</a:t>
            </a:r>
            <a:endParaRPr lang="en-AU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72F47-E07D-4919-8228-92AB9768D4E8}"/>
              </a:ext>
            </a:extLst>
          </p:cNvPr>
          <p:cNvSpPr txBox="1"/>
          <p:nvPr/>
        </p:nvSpPr>
        <p:spPr>
          <a:xfrm>
            <a:off x="3333750" y="1700212"/>
            <a:ext cx="31337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Cells spend 90% of their time in ‘Interphase’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DNA in the cell is copied in preparation for cell division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results in two identical full sets of chromosomes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760CC-61E5-4DB1-A98E-C6E36F089B06}"/>
              </a:ext>
            </a:extLst>
          </p:cNvPr>
          <p:cNvSpPr txBox="1"/>
          <p:nvPr/>
        </p:nvSpPr>
        <p:spPr>
          <a:xfrm>
            <a:off x="7388144" y="3362326"/>
            <a:ext cx="1554978" cy="160043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Remember: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Humans have 23 pairs of chromosomes </a:t>
            </a:r>
            <a:b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(46 in total)</a:t>
            </a:r>
            <a:endParaRPr lang="en-A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45A9D6F4-3206-42D0-A8BD-D9900E942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" y="266700"/>
            <a:ext cx="6589713" cy="347663"/>
          </a:xfrm>
        </p:spPr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4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2632F-5FF2-48F8-AD42-C6F64A8884E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9687" y="614050"/>
            <a:ext cx="5576788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3000" b="1" dirty="0"/>
              <a:t>Stage 2: Prophase 	</a:t>
            </a:r>
            <a:r>
              <a:rPr lang="en-AU" sz="3000" b="1" i="1" dirty="0">
                <a:solidFill>
                  <a:srgbClr val="00B0F0"/>
                </a:solidFill>
              </a:rPr>
              <a:t>(Plump)</a:t>
            </a:r>
          </a:p>
          <a:p>
            <a:pPr marL="114300" indent="0">
              <a:buNone/>
            </a:pPr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61575-0A61-41BE-9D3E-AB300E29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12" y="2028250"/>
            <a:ext cx="1695450" cy="171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C121E2-E8E2-4439-8240-CBDFF66D1320}"/>
              </a:ext>
            </a:extLst>
          </p:cNvPr>
          <p:cNvSpPr txBox="1"/>
          <p:nvPr/>
        </p:nvSpPr>
        <p:spPr>
          <a:xfrm>
            <a:off x="2412610" y="1915708"/>
            <a:ext cx="3094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Centromere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7C62B-F3F5-45F3-B80F-E3FED5AE3672}"/>
              </a:ext>
            </a:extLst>
          </p:cNvPr>
          <p:cNvSpPr txBox="1"/>
          <p:nvPr/>
        </p:nvSpPr>
        <p:spPr>
          <a:xfrm>
            <a:off x="939999" y="3903575"/>
            <a:ext cx="3094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Chromosomes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F02594-8BA6-40BF-85A3-8F9BEB731B7F}"/>
              </a:ext>
            </a:extLst>
          </p:cNvPr>
          <p:cNvCxnSpPr/>
          <p:nvPr/>
        </p:nvCxnSpPr>
        <p:spPr>
          <a:xfrm flipH="1">
            <a:off x="2300069" y="2223485"/>
            <a:ext cx="487293" cy="662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EFD7E9-4DFD-4B98-B487-0CF388C07C81}"/>
              </a:ext>
            </a:extLst>
          </p:cNvPr>
          <p:cNvCxnSpPr>
            <a:cxnSpLocks/>
          </p:cNvCxnSpPr>
          <p:nvPr/>
        </p:nvCxnSpPr>
        <p:spPr>
          <a:xfrm flipV="1">
            <a:off x="1484141" y="3416770"/>
            <a:ext cx="154746" cy="56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282FDB-EB3F-4B2A-BAF0-879907E04A75}"/>
              </a:ext>
            </a:extLst>
          </p:cNvPr>
          <p:cNvSpPr txBox="1"/>
          <p:nvPr/>
        </p:nvSpPr>
        <p:spPr>
          <a:xfrm>
            <a:off x="3498287" y="1216040"/>
            <a:ext cx="337624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chromosomes condense into X-shaped structures that can be seen easily under a microscope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Both copies of chromosome 1 are together, both copies of chromosome 2 are together, </a:t>
            </a:r>
            <a:r>
              <a:rPr lang="en-US" sz="1600" dirty="0" err="1"/>
              <a:t>etc</a:t>
            </a:r>
            <a:r>
              <a:rPr lang="en-US" sz="1600" dirty="0"/>
              <a:t>…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the end of prophase the membrane around the nucleus in the cell dissolves – releasing the chromosomes!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A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08CD8-E780-4828-A3CC-D18C43C46418}"/>
              </a:ext>
            </a:extLst>
          </p:cNvPr>
          <p:cNvSpPr txBox="1"/>
          <p:nvPr/>
        </p:nvSpPr>
        <p:spPr>
          <a:xfrm>
            <a:off x="7178799" y="134237"/>
            <a:ext cx="33762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/>
              <a:t>I</a:t>
            </a:r>
          </a:p>
          <a:p>
            <a:r>
              <a:rPr lang="en-AU" sz="3000" b="1" dirty="0"/>
              <a:t>P</a:t>
            </a:r>
            <a:r>
              <a:rPr lang="en-AU" sz="3000" dirty="0"/>
              <a:t>layed</a:t>
            </a:r>
            <a:endParaRPr lang="en-AU" sz="3000" b="1" dirty="0"/>
          </a:p>
          <a:p>
            <a:r>
              <a:rPr lang="en-AU" sz="3000" b="1" dirty="0"/>
              <a:t>M</a:t>
            </a:r>
            <a:r>
              <a:rPr lang="en-AU" sz="3000" dirty="0"/>
              <a:t>inecraft</a:t>
            </a:r>
            <a:endParaRPr lang="en-AU" sz="3000" b="1" dirty="0"/>
          </a:p>
          <a:p>
            <a:r>
              <a:rPr lang="en-AU" sz="3000" b="1" dirty="0"/>
              <a:t>A</a:t>
            </a:r>
            <a:r>
              <a:rPr lang="en-AU" sz="3000" dirty="0"/>
              <a:t>nd</a:t>
            </a:r>
            <a:endParaRPr lang="en-AU" sz="3000" b="1" dirty="0"/>
          </a:p>
          <a:p>
            <a:r>
              <a:rPr lang="en-AU" sz="3000" b="1" dirty="0" err="1"/>
              <a:t>T</a:t>
            </a:r>
            <a:r>
              <a:rPr lang="en-AU" sz="3000" dirty="0" err="1"/>
              <a:t>ik</a:t>
            </a:r>
            <a:r>
              <a:rPr lang="en-AU" sz="3000" dirty="0"/>
              <a:t> </a:t>
            </a:r>
            <a:r>
              <a:rPr lang="en-AU" sz="3000" dirty="0" err="1"/>
              <a:t>tok</a:t>
            </a:r>
            <a:endParaRPr lang="en-AU" sz="3000" b="1" dirty="0"/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0EDB4EF4-24A6-4D40-BFCA-C9752E7A1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" y="266700"/>
            <a:ext cx="6589713" cy="347663"/>
          </a:xfrm>
        </p:spPr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2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C2625-356F-4A15-95CB-963B881BEB9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6419750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3000" b="1" dirty="0"/>
              <a:t>Stage 3: Metaphase	</a:t>
            </a:r>
            <a:r>
              <a:rPr lang="en-AU" sz="3000" b="1" i="1" dirty="0">
                <a:solidFill>
                  <a:srgbClr val="00B0F0"/>
                </a:solidFill>
              </a:rPr>
              <a:t>(Middle)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4671C-C35B-41A8-892B-D566DDBC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79" y="1799199"/>
            <a:ext cx="1351378" cy="29655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76BCCC-7986-4D3E-AF9E-84920A9A9B41}"/>
              </a:ext>
            </a:extLst>
          </p:cNvPr>
          <p:cNvCxnSpPr/>
          <p:nvPr/>
        </p:nvCxnSpPr>
        <p:spPr>
          <a:xfrm flipH="1" flipV="1">
            <a:off x="1934367" y="3134250"/>
            <a:ext cx="759656" cy="29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1B1605-9266-4EBF-B9C9-47B3C27E3594}"/>
              </a:ext>
            </a:extLst>
          </p:cNvPr>
          <p:cNvSpPr txBox="1"/>
          <p:nvPr/>
        </p:nvSpPr>
        <p:spPr>
          <a:xfrm>
            <a:off x="2468880" y="3471057"/>
            <a:ext cx="210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Chromosomes line up in the middle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7A9DD-B19E-4A7C-813E-FF32EB44700B}"/>
              </a:ext>
            </a:extLst>
          </p:cNvPr>
          <p:cNvSpPr txBox="1"/>
          <p:nvPr/>
        </p:nvSpPr>
        <p:spPr>
          <a:xfrm>
            <a:off x="7178799" y="134237"/>
            <a:ext cx="33762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/>
              <a:t>I</a:t>
            </a:r>
          </a:p>
          <a:p>
            <a:r>
              <a:rPr lang="en-AU" sz="3000" b="1" dirty="0"/>
              <a:t>P</a:t>
            </a:r>
            <a:r>
              <a:rPr lang="en-AU" sz="3000" dirty="0"/>
              <a:t>layed</a:t>
            </a:r>
            <a:endParaRPr lang="en-AU" sz="3000" b="1" dirty="0"/>
          </a:p>
          <a:p>
            <a:r>
              <a:rPr lang="en-AU" sz="3000" b="1" dirty="0"/>
              <a:t>M</a:t>
            </a:r>
            <a:r>
              <a:rPr lang="en-AU" sz="3000" dirty="0"/>
              <a:t>inecraft</a:t>
            </a:r>
            <a:endParaRPr lang="en-AU" sz="3000" b="1" dirty="0"/>
          </a:p>
          <a:p>
            <a:r>
              <a:rPr lang="en-AU" sz="3000" b="1" dirty="0"/>
              <a:t>A</a:t>
            </a:r>
            <a:r>
              <a:rPr lang="en-AU" sz="3000" dirty="0"/>
              <a:t>nd</a:t>
            </a:r>
            <a:endParaRPr lang="en-AU" sz="3000" b="1" dirty="0"/>
          </a:p>
          <a:p>
            <a:r>
              <a:rPr lang="en-AU" sz="3000" b="1" dirty="0" err="1"/>
              <a:t>T</a:t>
            </a:r>
            <a:r>
              <a:rPr lang="en-AU" sz="3000" dirty="0" err="1"/>
              <a:t>ik</a:t>
            </a:r>
            <a:r>
              <a:rPr lang="en-AU" sz="3000" dirty="0"/>
              <a:t> </a:t>
            </a:r>
            <a:r>
              <a:rPr lang="en-AU" sz="3000" dirty="0" err="1"/>
              <a:t>tok</a:t>
            </a:r>
            <a:endParaRPr lang="en-AU" sz="3000" b="1" dirty="0"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6D482190-EB8C-47F9-A76D-1671E3473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" y="266700"/>
            <a:ext cx="6589713" cy="347663"/>
          </a:xfrm>
        </p:spPr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D20FA-C3AA-48C2-B409-0CB0D84CCD4B}"/>
              </a:ext>
            </a:extLst>
          </p:cNvPr>
          <p:cNvSpPr txBox="1"/>
          <p:nvPr/>
        </p:nvSpPr>
        <p:spPr>
          <a:xfrm>
            <a:off x="3377713" y="1609753"/>
            <a:ext cx="3376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chromosomes line up neatly end-to-end along the centre (equator) of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</a:t>
            </a:r>
            <a:r>
              <a:rPr lang="en-US" sz="1600" dirty="0"/>
              <a:t> for middle!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11759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C2625-356F-4A15-95CB-963B881BEB9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3000" b="1" dirty="0"/>
              <a:t>Stage 4: Anaphase		</a:t>
            </a:r>
            <a:r>
              <a:rPr lang="en-AU" sz="3000" b="1" i="1" dirty="0">
                <a:solidFill>
                  <a:srgbClr val="00B0F0"/>
                </a:solidFill>
              </a:rPr>
              <a:t>(Away)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EDDE0-4998-426B-8947-4DC141ED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84" y="1638950"/>
            <a:ext cx="1781175" cy="323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9A736-C923-480F-9669-C50B6140DA8C}"/>
              </a:ext>
            </a:extLst>
          </p:cNvPr>
          <p:cNvSpPr txBox="1"/>
          <p:nvPr/>
        </p:nvSpPr>
        <p:spPr>
          <a:xfrm>
            <a:off x="7178799" y="134237"/>
            <a:ext cx="33762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/>
              <a:t>I</a:t>
            </a:r>
          </a:p>
          <a:p>
            <a:r>
              <a:rPr lang="en-AU" sz="3000" b="1" dirty="0"/>
              <a:t>P</a:t>
            </a:r>
            <a:r>
              <a:rPr lang="en-AU" sz="3000" dirty="0"/>
              <a:t>layed</a:t>
            </a:r>
            <a:endParaRPr lang="en-AU" sz="3000" b="1" dirty="0"/>
          </a:p>
          <a:p>
            <a:r>
              <a:rPr lang="en-AU" sz="3000" b="1" dirty="0"/>
              <a:t>M</a:t>
            </a:r>
            <a:r>
              <a:rPr lang="en-AU" sz="3000" dirty="0"/>
              <a:t>inecraft</a:t>
            </a:r>
            <a:endParaRPr lang="en-AU" sz="3000" b="1" dirty="0"/>
          </a:p>
          <a:p>
            <a:r>
              <a:rPr lang="en-AU" sz="3000" b="1" dirty="0"/>
              <a:t>A</a:t>
            </a:r>
            <a:r>
              <a:rPr lang="en-AU" sz="3000" dirty="0"/>
              <a:t>nd</a:t>
            </a:r>
            <a:endParaRPr lang="en-AU" sz="3000" b="1" dirty="0"/>
          </a:p>
          <a:p>
            <a:r>
              <a:rPr lang="en-AU" sz="3000" b="1" dirty="0" err="1"/>
              <a:t>T</a:t>
            </a:r>
            <a:r>
              <a:rPr lang="en-AU" sz="3000" dirty="0" err="1"/>
              <a:t>ik</a:t>
            </a:r>
            <a:r>
              <a:rPr lang="en-AU" sz="3000" dirty="0"/>
              <a:t> </a:t>
            </a:r>
            <a:r>
              <a:rPr lang="en-AU" sz="3000" dirty="0" err="1"/>
              <a:t>tok</a:t>
            </a:r>
            <a:endParaRPr lang="en-AU" sz="3000" b="1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34F9B36-05A8-4030-A461-C3D54EF00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" y="266700"/>
            <a:ext cx="6589713" cy="347663"/>
          </a:xfrm>
        </p:spPr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4E84C-3F1D-442F-934B-7A12C6477006}"/>
              </a:ext>
            </a:extLst>
          </p:cNvPr>
          <p:cNvSpPr txBox="1"/>
          <p:nvPr/>
        </p:nvSpPr>
        <p:spPr>
          <a:xfrm>
            <a:off x="3121404" y="1967320"/>
            <a:ext cx="337624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sister chromatids are then pulled apart to opposite poles (e.g. North and South)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37506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C2625-356F-4A15-95CB-963B881BEB9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3000" b="1" dirty="0"/>
              <a:t>Stage 5: Telophase		</a:t>
            </a:r>
            <a:r>
              <a:rPr lang="en-AU" sz="3000" b="1" i="1" dirty="0">
                <a:solidFill>
                  <a:srgbClr val="00B0F0"/>
                </a:solidFill>
              </a:rPr>
              <a:t>(Two)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73D1E-C54A-43D3-AAB1-32E7DC6C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0" y="1580564"/>
            <a:ext cx="1359070" cy="31479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900774-3B05-4FAD-8A60-BABBCC6C60A5}"/>
              </a:ext>
            </a:extLst>
          </p:cNvPr>
          <p:cNvCxnSpPr>
            <a:cxnSpLocks/>
          </p:cNvCxnSpPr>
          <p:nvPr/>
        </p:nvCxnSpPr>
        <p:spPr>
          <a:xfrm flipV="1">
            <a:off x="1763941" y="2885500"/>
            <a:ext cx="326699" cy="15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7AB8A9-B6ED-47EE-9881-09BFFB803BC6}"/>
              </a:ext>
            </a:extLst>
          </p:cNvPr>
          <p:cNvSpPr txBox="1"/>
          <p:nvPr/>
        </p:nvSpPr>
        <p:spPr>
          <a:xfrm>
            <a:off x="2025069" y="2400657"/>
            <a:ext cx="15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Two new cells are formed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D2CFC-F052-4483-A64E-F843E500A647}"/>
              </a:ext>
            </a:extLst>
          </p:cNvPr>
          <p:cNvSpPr txBox="1"/>
          <p:nvPr/>
        </p:nvSpPr>
        <p:spPr>
          <a:xfrm>
            <a:off x="7360627" y="0"/>
            <a:ext cx="33762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/>
              <a:t>I</a:t>
            </a:r>
          </a:p>
          <a:p>
            <a:r>
              <a:rPr lang="en-AU" sz="3000" b="1" dirty="0"/>
              <a:t>P</a:t>
            </a:r>
            <a:r>
              <a:rPr lang="en-AU" sz="3000" dirty="0"/>
              <a:t>layed</a:t>
            </a:r>
            <a:endParaRPr lang="en-AU" sz="3000" b="1" dirty="0"/>
          </a:p>
          <a:p>
            <a:r>
              <a:rPr lang="en-AU" sz="3000" b="1" dirty="0"/>
              <a:t>M</a:t>
            </a:r>
            <a:r>
              <a:rPr lang="en-AU" sz="3000" dirty="0"/>
              <a:t>inecraft</a:t>
            </a:r>
            <a:endParaRPr lang="en-AU" sz="3000" b="1" dirty="0"/>
          </a:p>
          <a:p>
            <a:r>
              <a:rPr lang="en-AU" sz="3000" b="1" dirty="0"/>
              <a:t>A</a:t>
            </a:r>
            <a:r>
              <a:rPr lang="en-AU" sz="3000" dirty="0"/>
              <a:t>nd</a:t>
            </a:r>
            <a:endParaRPr lang="en-AU" sz="3000" b="1" dirty="0"/>
          </a:p>
          <a:p>
            <a:r>
              <a:rPr lang="en-AU" sz="3000" b="1" dirty="0" err="1"/>
              <a:t>T</a:t>
            </a:r>
            <a:r>
              <a:rPr lang="en-AU" sz="3000" dirty="0" err="1"/>
              <a:t>ik</a:t>
            </a:r>
            <a:r>
              <a:rPr lang="en-AU" sz="3000" dirty="0"/>
              <a:t> </a:t>
            </a:r>
            <a:r>
              <a:rPr lang="en-AU" sz="3000" dirty="0" err="1"/>
              <a:t>tok</a:t>
            </a:r>
            <a:endParaRPr lang="en-AU" sz="3000" b="1" dirty="0"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1C6E4FD0-85F9-4B3B-B1F1-BF7D4242A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" y="266700"/>
            <a:ext cx="6589713" cy="347663"/>
          </a:xfrm>
        </p:spPr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9E3A0-7620-4B7F-A8B7-00B966B2E7BC}"/>
              </a:ext>
            </a:extLst>
          </p:cNvPr>
          <p:cNvSpPr txBox="1"/>
          <p:nvPr/>
        </p:nvSpPr>
        <p:spPr>
          <a:xfrm>
            <a:off x="3474851" y="1682765"/>
            <a:ext cx="35685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each pole of the cell a full set of chromosomes gather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membrane forms around each set of chromosomes to create two new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single cell then pinches in the middle to form two separate daughter cells, each containing a full set of chromosomes within a nucleus (cytokinesis)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70592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1D135C8-D9F0-466F-A88B-BF7CE0A6C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pic>
        <p:nvPicPr>
          <p:cNvPr id="2050" name="Picture 2" descr="Illustration showing the five stages of mitosis.">
            <a:extLst>
              <a:ext uri="{FF2B5EF4-FFF2-40B4-BE49-F238E27FC236}">
                <a16:creationId xmlns:a16="http://schemas.microsoft.com/office/drawing/2014/main" id="{1A5309BF-49DB-4B0E-BB9B-105C29F9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19" y="678731"/>
            <a:ext cx="4328162" cy="476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4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D289E20-7681-4F31-B3C1-56575C343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8EE79-6465-405E-A76B-C10E00AC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76" y="813370"/>
            <a:ext cx="3938272" cy="41442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0E9D7-7A12-4668-9243-90380E967623}"/>
              </a:ext>
            </a:extLst>
          </p:cNvPr>
          <p:cNvSpPr/>
          <p:nvPr/>
        </p:nvSpPr>
        <p:spPr>
          <a:xfrm>
            <a:off x="4718255" y="4468193"/>
            <a:ext cx="3934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4"/>
              </a:rPr>
              <a:t>https://www.youtube.com/watch?v=f-ldPgEfAHI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21A9A-62D9-4E93-BA6E-40286DBBC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524" y="1416604"/>
            <a:ext cx="3893269" cy="20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3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link chromosomes and DNA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3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give the names of phases of mitosis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b="1"/>
              <a:t>I describe how mitosis relates to DNA</a:t>
            </a:r>
            <a:endParaRPr lang="en-US" sz="3000"/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87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49241A-25A0-4D3E-939C-6F73B585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6991" y="305856"/>
            <a:ext cx="5450017" cy="4097100"/>
          </a:xfrm>
        </p:spPr>
        <p:txBody>
          <a:bodyPr/>
          <a:lstStyle/>
          <a:p>
            <a:pPr>
              <a:buAutoNum type="arabicPeriod"/>
            </a:pPr>
            <a:r>
              <a:rPr lang="en-AU" sz="2400"/>
              <a:t>What does DNA stand for?</a:t>
            </a:r>
          </a:p>
          <a:p>
            <a:pPr>
              <a:buAutoNum type="arabicPeriod"/>
            </a:pPr>
            <a:r>
              <a:rPr lang="en-AU" sz="2400"/>
              <a:t>What shape is DNA?</a:t>
            </a:r>
          </a:p>
          <a:p>
            <a:pPr>
              <a:buAutoNum type="arabicPeriod"/>
            </a:pPr>
            <a:r>
              <a:rPr lang="en-AU" sz="2400"/>
              <a:t>What is a gene?</a:t>
            </a:r>
          </a:p>
          <a:p>
            <a:pPr>
              <a:buAutoNum type="arabicPeriod"/>
            </a:pPr>
            <a:r>
              <a:rPr lang="en-AU" sz="2400"/>
              <a:t>What binds with </a:t>
            </a:r>
            <a:r>
              <a:rPr lang="en-AU" sz="2400" b="1"/>
              <a:t>A</a:t>
            </a:r>
            <a:r>
              <a:rPr lang="en-AU" sz="2400"/>
              <a:t>denine?</a:t>
            </a:r>
          </a:p>
          <a:p>
            <a:pPr>
              <a:buAutoNum type="arabicPeriod"/>
            </a:pPr>
            <a:r>
              <a:rPr lang="en-AU" sz="2400"/>
              <a:t>What binds with </a:t>
            </a:r>
            <a:r>
              <a:rPr lang="en-AU" sz="2400" b="1"/>
              <a:t>C</a:t>
            </a:r>
            <a:r>
              <a:rPr lang="en-AU" sz="2400"/>
              <a:t>ytosine?</a:t>
            </a:r>
          </a:p>
          <a:p>
            <a:pPr>
              <a:buAutoNum type="arabicPeriod"/>
            </a:pPr>
            <a:r>
              <a:rPr lang="en-AU" sz="2400"/>
              <a:t>Can you draw a DNA molecule</a:t>
            </a:r>
            <a:endParaRPr lang="en-US" sz="2400"/>
          </a:p>
        </p:txBody>
      </p:sp>
      <p:pic>
        <p:nvPicPr>
          <p:cNvPr id="1026" name="Picture 2" descr="Image result for relationship between genes and chromosomes">
            <a:extLst>
              <a:ext uri="{FF2B5EF4-FFF2-40B4-BE49-F238E27FC236}">
                <a16:creationId xmlns:a16="http://schemas.microsoft.com/office/drawing/2014/main" id="{382F14DB-D2EE-4834-81C2-F99C18C9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91" y="3424158"/>
            <a:ext cx="5450017" cy="163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0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A9D61C-7C5E-46F3-8A31-3167F973E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6096" y="523200"/>
            <a:ext cx="7171807" cy="4097100"/>
          </a:xfrm>
        </p:spPr>
        <p:txBody>
          <a:bodyPr/>
          <a:lstStyle/>
          <a:p>
            <a:pPr marL="114300" indent="0" algn="ctr">
              <a:buNone/>
            </a:pPr>
            <a:r>
              <a:rPr lang="en-AU" sz="2400" dirty="0"/>
              <a:t>Can you please write in your book what you now know from last week regarding DNA</a:t>
            </a:r>
          </a:p>
          <a:p>
            <a:pPr marL="114300" indent="0" algn="ctr">
              <a:buNone/>
            </a:pPr>
            <a:endParaRPr lang="en-AU" sz="2400" dirty="0"/>
          </a:p>
          <a:p>
            <a:pPr marL="114300" indent="0" algn="ctr">
              <a:buNone/>
            </a:pPr>
            <a:r>
              <a:rPr lang="en-AU" sz="2400" dirty="0">
                <a:sym typeface="Wingdings" panose="05000000000000000000" pitchFamily="2" charset="2"/>
              </a:rPr>
              <a:t></a:t>
            </a:r>
            <a:r>
              <a:rPr lang="en-AU" sz="2400" dirty="0"/>
              <a:t>Please put in dot points</a:t>
            </a:r>
            <a:br>
              <a:rPr lang="en-AU" sz="2400" dirty="0"/>
            </a:br>
            <a:endParaRPr lang="en-AU" sz="2400" dirty="0"/>
          </a:p>
          <a:p>
            <a:pPr marL="114300" indent="0" algn="ctr">
              <a:buNone/>
            </a:pPr>
            <a:r>
              <a:rPr lang="en-AU" sz="2400" dirty="0">
                <a:sym typeface="Wingdings" panose="05000000000000000000" pitchFamily="2" charset="2"/>
              </a:rPr>
              <a:t>If you are unsure how to spell a word please put your hand up and ask me to check</a:t>
            </a:r>
            <a:endParaRPr lang="en-AU" sz="2400" dirty="0"/>
          </a:p>
          <a:p>
            <a:pPr marL="1143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266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define mitosis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3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list the phases of mitosis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3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explain the phases of mitosis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b="1" dirty="0"/>
              <a:t>I can describe how mitosis relates to DNA</a:t>
            </a:r>
            <a:endParaRPr lang="en-US" sz="3000" dirty="0"/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0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0FBF12-FFCE-EF4E-870C-D0D204433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/>
              <a:t>I can describe how mitosis relates to DNA</a:t>
            </a:r>
            <a:endParaRPr lang="en-US" sz="1600"/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3E85AA59-04E8-B04F-A283-081280CF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85" y="751568"/>
            <a:ext cx="3539672" cy="23210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C41DD38-8E1B-C648-AC68-A14548FE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764" y="3267014"/>
            <a:ext cx="2148114" cy="1611086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C89D8-6068-F54B-A448-771B9A5B7285}"/>
              </a:ext>
            </a:extLst>
          </p:cNvPr>
          <p:cNvSpPr txBox="1"/>
          <p:nvPr/>
        </p:nvSpPr>
        <p:spPr>
          <a:xfrm>
            <a:off x="4687933" y="1327341"/>
            <a:ext cx="400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highlight>
                  <a:srgbClr val="00FFFF"/>
                </a:highlight>
              </a:rPr>
              <a:t>Which superpower is Wolverine (X-Men) showing?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448F9-426E-0841-BD6C-3F9A4AE43DF7}"/>
              </a:ext>
            </a:extLst>
          </p:cNvPr>
          <p:cNvSpPr txBox="1"/>
          <p:nvPr/>
        </p:nvSpPr>
        <p:spPr>
          <a:xfrm>
            <a:off x="3876567" y="3872502"/>
            <a:ext cx="5165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highlight>
                  <a:srgbClr val="FFFF00"/>
                </a:highlight>
              </a:rPr>
              <a:t>How do you think this relates to Mitosis?</a:t>
            </a:r>
          </a:p>
        </p:txBody>
      </p:sp>
    </p:spTree>
    <p:extLst>
      <p:ext uri="{BB962C8B-B14F-4D97-AF65-F5344CB8AC3E}">
        <p14:creationId xmlns:p14="http://schemas.microsoft.com/office/powerpoint/2010/main" val="237819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7ACDE6-F388-E34F-B679-F043FB7DF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/>
              <a:t>I can describe how mitosis relates to DNA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32A7B-11E5-F94A-8E98-654CF09C5F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4814107" cy="40656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400" b="1"/>
              <a:t>Mitosis</a:t>
            </a:r>
          </a:p>
          <a:p>
            <a:pPr marL="114300" indent="0">
              <a:buNone/>
            </a:pPr>
            <a:endParaRPr lang="en-US"/>
          </a:p>
          <a:p>
            <a:pPr marL="114300" indent="0" algn="ctr">
              <a:buNone/>
            </a:pPr>
            <a:r>
              <a:rPr lang="en-US"/>
              <a:t>Occurs during the </a:t>
            </a:r>
            <a:r>
              <a:rPr lang="en-US" b="1"/>
              <a:t>growth</a:t>
            </a:r>
            <a:r>
              <a:rPr lang="en-US"/>
              <a:t> and </a:t>
            </a:r>
            <a:r>
              <a:rPr lang="en-US" b="1"/>
              <a:t>repair</a:t>
            </a:r>
            <a:r>
              <a:rPr lang="en-US"/>
              <a:t> of cells and in </a:t>
            </a:r>
            <a:r>
              <a:rPr lang="en-US">
                <a:highlight>
                  <a:srgbClr val="00FF00"/>
                </a:highlight>
              </a:rPr>
              <a:t>asexual reproduction</a:t>
            </a:r>
            <a:br>
              <a:rPr lang="en-US"/>
            </a:br>
            <a:r>
              <a:rPr lang="en-US"/>
              <a:t> </a:t>
            </a:r>
            <a:br>
              <a:rPr lang="en-US"/>
            </a:br>
            <a:r>
              <a:rPr lang="en-US">
                <a:highlight>
                  <a:srgbClr val="00FF00"/>
                </a:highlight>
              </a:rPr>
              <a:t>(reproduction without gametes and fertilisation)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C851A0A-5F05-7242-A20A-8CE9AA7D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842" y="761708"/>
            <a:ext cx="3429000" cy="1930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512EE-C830-264C-8DF2-57ACA7DD31F0}"/>
              </a:ext>
            </a:extLst>
          </p:cNvPr>
          <p:cNvSpPr txBox="1"/>
          <p:nvPr/>
        </p:nvSpPr>
        <p:spPr>
          <a:xfrm>
            <a:off x="552550" y="3087007"/>
            <a:ext cx="440871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800" b="1" u="sng">
                <a:highlight>
                  <a:srgbClr val="FFFF00"/>
                </a:highlight>
              </a:rPr>
            </a:br>
            <a:r>
              <a:rPr lang="en-US" sz="1800" b="1" u="sng">
                <a:highlight>
                  <a:srgbClr val="FFFF00"/>
                </a:highlight>
              </a:rPr>
              <a:t>Examples of asexual reproduction</a:t>
            </a:r>
          </a:p>
          <a:p>
            <a:endParaRPr lang="en-US" sz="1800" b="1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Sea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Budding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Cloning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B31D5-8584-2C49-864A-71B0FE52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980" y="2939142"/>
            <a:ext cx="2772698" cy="2087875"/>
          </a:xfrm>
          <a:prstGeom prst="round2DiagRect">
            <a:avLst>
              <a:gd name="adj1" fmla="val 16667"/>
              <a:gd name="adj2" fmla="val 11945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16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7ACDE6-F388-E34F-B679-F043FB7DF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32A7B-11E5-F94A-8E98-654CF09C5F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840" y="811850"/>
            <a:ext cx="6409145" cy="40656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400" b="1" dirty="0"/>
              <a:t>Mitosis</a:t>
            </a:r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2000" dirty="0"/>
              <a:t>The cells produced by </a:t>
            </a:r>
            <a:r>
              <a:rPr lang="en-US" sz="2000" b="1" dirty="0"/>
              <a:t>mitosis</a:t>
            </a:r>
            <a:r>
              <a:rPr lang="en-US" sz="2000" dirty="0"/>
              <a:t> are </a:t>
            </a:r>
            <a:r>
              <a:rPr lang="en-US" sz="2000" b="1" dirty="0"/>
              <a:t>genetically identical</a:t>
            </a:r>
            <a:r>
              <a:rPr lang="en-US" sz="2000" dirty="0"/>
              <a:t> to each other and to the original cell.</a:t>
            </a:r>
          </a:p>
          <a:p>
            <a:pPr marL="114300" indent="0" algn="ctr">
              <a:lnSpc>
                <a:spcPct val="114999"/>
              </a:lnSpc>
              <a:buNone/>
            </a:pPr>
            <a:endParaRPr lang="en-US" sz="2000" dirty="0"/>
          </a:p>
          <a:p>
            <a:pPr marL="114300" indent="0" algn="ctr">
              <a:lnSpc>
                <a:spcPct val="114999"/>
              </a:lnSpc>
              <a:buNone/>
            </a:pPr>
            <a:r>
              <a:rPr lang="en-US" sz="2000" dirty="0"/>
              <a:t>They have the </a:t>
            </a:r>
            <a:r>
              <a:rPr lang="en-US" sz="2000" b="1" dirty="0"/>
              <a:t>same number</a:t>
            </a:r>
            <a:r>
              <a:rPr lang="en-US" sz="2000" dirty="0"/>
              <a:t> of </a:t>
            </a:r>
            <a:r>
              <a:rPr lang="en-US" sz="2000" b="1" dirty="0"/>
              <a:t>chromosomes</a:t>
            </a:r>
            <a:r>
              <a:rPr lang="en-US" sz="2000" dirty="0"/>
              <a:t> and </a:t>
            </a:r>
            <a:r>
              <a:rPr lang="en-US" sz="2000" b="1" dirty="0"/>
              <a:t>DNA instructions</a:t>
            </a:r>
            <a:r>
              <a:rPr lang="en-US" sz="2000" dirty="0"/>
              <a:t>.</a:t>
            </a:r>
          </a:p>
          <a:p>
            <a:pPr marL="114300" indent="0" algn="ctr">
              <a:lnSpc>
                <a:spcPct val="114999"/>
              </a:lnSpc>
              <a:buNone/>
            </a:pPr>
            <a:endParaRPr lang="en-US" sz="2000" dirty="0"/>
          </a:p>
          <a:p>
            <a:pPr marL="114300" indent="0" algn="ctr">
              <a:lnSpc>
                <a:spcPct val="114999"/>
              </a:lnSpc>
              <a:buNone/>
            </a:pPr>
            <a:r>
              <a:rPr lang="en-US" sz="2000" dirty="0"/>
              <a:t>Hence they can be described as </a:t>
            </a:r>
            <a:r>
              <a:rPr lang="en-US" sz="2000" b="1" dirty="0"/>
              <a:t>clones</a:t>
            </a:r>
            <a:r>
              <a:rPr lang="en-US" sz="2000" dirty="0"/>
              <a:t> of each other!</a:t>
            </a:r>
          </a:p>
        </p:txBody>
      </p:sp>
      <p:pic>
        <p:nvPicPr>
          <p:cNvPr id="1028" name="Picture 4" descr="Image result for mitosis cartoon">
            <a:extLst>
              <a:ext uri="{FF2B5EF4-FFF2-40B4-BE49-F238E27FC236}">
                <a16:creationId xmlns:a16="http://schemas.microsoft.com/office/drawing/2014/main" id="{3A1C2C59-3C59-4C47-AA01-5529EC75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985" y="94268"/>
            <a:ext cx="2123976" cy="21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31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D12FC4CD-456D-9049-AFD4-F45BBEFC16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3200" b="1" dirty="0"/>
              <a:t>During Mitosis you create DNA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3200" dirty="0"/>
              <a:t>What happens: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3200" dirty="0"/>
              <a:t>Chromosomes split in half to make two new chromosomes</a:t>
            </a:r>
          </a:p>
        </p:txBody>
      </p:sp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3307079E-9F4F-3445-96C0-D89D9950A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89606"/>
              </p:ext>
            </p:extLst>
          </p:nvPr>
        </p:nvGraphicFramePr>
        <p:xfrm>
          <a:off x="6827802" y="333957"/>
          <a:ext cx="2134475" cy="1270786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 dirty="0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CFU</a:t>
                      </a:r>
                      <a:endParaRPr sz="14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2" descr="Image result for relationship between genes and chromosomes">
            <a:extLst>
              <a:ext uri="{FF2B5EF4-FFF2-40B4-BE49-F238E27FC236}">
                <a16:creationId xmlns:a16="http://schemas.microsoft.com/office/drawing/2014/main" id="{640F85AC-6B3E-438E-99CC-31D43B60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591" y="3436577"/>
            <a:ext cx="4951123" cy="148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1">
            <a:extLst>
              <a:ext uri="{FF2B5EF4-FFF2-40B4-BE49-F238E27FC236}">
                <a16:creationId xmlns:a16="http://schemas.microsoft.com/office/drawing/2014/main" id="{9E21BA85-3219-4C28-B880-7EA31E089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" y="266700"/>
            <a:ext cx="6589713" cy="347663"/>
          </a:xfrm>
        </p:spPr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E4EA0-7864-4C33-9EBD-29082D81D81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852700"/>
            <a:ext cx="7262271" cy="4065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mitosis and dna replication">
            <a:extLst>
              <a:ext uri="{FF2B5EF4-FFF2-40B4-BE49-F238E27FC236}">
                <a16:creationId xmlns:a16="http://schemas.microsoft.com/office/drawing/2014/main" id="{8E0A4D6E-A851-4C7F-A6AA-0C0DA749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60" y="1332826"/>
            <a:ext cx="5475592" cy="27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08FD9A9B-3892-4B38-96AA-FB911C864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" y="266700"/>
            <a:ext cx="6589713" cy="347663"/>
          </a:xfrm>
        </p:spPr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D8CFC-A124-4C80-8D99-91AC0B1C9573}"/>
              </a:ext>
            </a:extLst>
          </p:cNvPr>
          <p:cNvSpPr txBox="1"/>
          <p:nvPr/>
        </p:nvSpPr>
        <p:spPr>
          <a:xfrm>
            <a:off x="7136982" y="134237"/>
            <a:ext cx="34180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/>
              <a:t>I</a:t>
            </a:r>
          </a:p>
          <a:p>
            <a:r>
              <a:rPr lang="en-AU" sz="3000" b="1" dirty="0"/>
              <a:t>P</a:t>
            </a:r>
            <a:r>
              <a:rPr lang="en-AU" sz="3000" dirty="0"/>
              <a:t>layed</a:t>
            </a:r>
            <a:endParaRPr lang="en-AU" sz="3000" b="1" dirty="0"/>
          </a:p>
          <a:p>
            <a:r>
              <a:rPr lang="en-AU" sz="3000" b="1" dirty="0"/>
              <a:t>M</a:t>
            </a:r>
            <a:r>
              <a:rPr lang="en-AU" sz="3000" dirty="0"/>
              <a:t>inecraft</a:t>
            </a:r>
            <a:endParaRPr lang="en-AU" sz="3000" b="1" dirty="0"/>
          </a:p>
          <a:p>
            <a:r>
              <a:rPr lang="en-AU" sz="3000" b="1" dirty="0"/>
              <a:t>A</a:t>
            </a:r>
            <a:r>
              <a:rPr lang="en-AU" sz="3000" dirty="0"/>
              <a:t>nd</a:t>
            </a:r>
            <a:endParaRPr lang="en-AU" sz="3000" b="1" dirty="0"/>
          </a:p>
          <a:p>
            <a:r>
              <a:rPr lang="en-AU" sz="3000" b="1" dirty="0" err="1"/>
              <a:t>T</a:t>
            </a:r>
            <a:r>
              <a:rPr lang="en-AU" sz="3000" dirty="0" err="1"/>
              <a:t>ik</a:t>
            </a:r>
            <a:r>
              <a:rPr lang="en-AU" sz="3000" dirty="0"/>
              <a:t> </a:t>
            </a:r>
            <a:r>
              <a:rPr lang="en-AU" sz="3000" dirty="0" err="1"/>
              <a:t>tok</a:t>
            </a:r>
            <a:endParaRPr lang="en-AU" sz="3000" b="1" dirty="0"/>
          </a:p>
        </p:txBody>
      </p:sp>
      <p:pic>
        <p:nvPicPr>
          <p:cNvPr id="1026" name="Picture 2" descr="Image may contain: 1 person">
            <a:extLst>
              <a:ext uri="{FF2B5EF4-FFF2-40B4-BE49-F238E27FC236}">
                <a16:creationId xmlns:a16="http://schemas.microsoft.com/office/drawing/2014/main" id="{DAE12382-7306-44A1-AF75-ADD09729A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3"/>
          <a:stretch/>
        </p:blipFill>
        <p:spPr bwMode="auto">
          <a:xfrm>
            <a:off x="6672767" y="3079492"/>
            <a:ext cx="2284105" cy="19071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83207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86C97F0-0AFF-4111-834D-F493EA2F72F7}"/>
</file>

<file path=customXml/itemProps2.xml><?xml version="1.0" encoding="utf-8"?>
<ds:datastoreItem xmlns:ds="http://schemas.openxmlformats.org/officeDocument/2006/customXml" ds:itemID="{27C4042C-E527-48CF-AD9F-D72CEDC777B6}"/>
</file>

<file path=customXml/itemProps3.xml><?xml version="1.0" encoding="utf-8"?>
<ds:datastoreItem xmlns:ds="http://schemas.openxmlformats.org/officeDocument/2006/customXml" ds:itemID="{365BCEDB-A239-47F7-9441-FCD6B703754A}"/>
</file>

<file path=docProps/app.xml><?xml version="1.0" encoding="utf-8"?>
<Properties xmlns="http://schemas.openxmlformats.org/officeDocument/2006/extended-properties" xmlns:vt="http://schemas.openxmlformats.org/officeDocument/2006/docPropsVTypes">
  <Template>2019 EI Template SRC UPDATED (JUNE) (2)</Template>
  <TotalTime>5878</TotalTime>
  <Words>669</Words>
  <Application>Microsoft Office PowerPoint</Application>
  <PresentationFormat>On-screen Show (16:9)</PresentationFormat>
  <Paragraphs>141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Century Gothic</vt:lpstr>
      <vt:lpstr>Arial</vt:lpstr>
      <vt:lpstr>Simple Light</vt:lpstr>
      <vt:lpstr>PowerPoint Presentation</vt:lpstr>
      <vt:lpstr>PowerPoint Presentation</vt:lpstr>
      <vt:lpstr>PowerPoint Presentation</vt:lpstr>
      <vt:lpstr>I can describe how mitosis relates to DNA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describe how mitosis relates to DNA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Leanne Ward</dc:creator>
  <cp:lastModifiedBy>FORTE Robert [Southern River College]</cp:lastModifiedBy>
  <cp:revision>7</cp:revision>
  <dcterms:created xsi:type="dcterms:W3CDTF">2019-10-27T08:38:08Z</dcterms:created>
  <dcterms:modified xsi:type="dcterms:W3CDTF">2021-02-16T00:29:44Z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